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25" r:id="rId6"/>
    <p:sldMasterId id="2147493763" r:id="rId7"/>
    <p:sldMasterId id="2147493781" r:id="rId8"/>
  </p:sldMasterIdLst>
  <p:notesMasterIdLst>
    <p:notesMasterId r:id="rId142"/>
  </p:notesMasterIdLst>
  <p:handoutMasterIdLst>
    <p:handoutMasterId r:id="rId143"/>
  </p:handoutMasterIdLst>
  <p:sldIdLst>
    <p:sldId id="854" r:id="rId9"/>
    <p:sldId id="1305" r:id="rId10"/>
    <p:sldId id="1211" r:id="rId11"/>
    <p:sldId id="1307" r:id="rId12"/>
    <p:sldId id="1212" r:id="rId13"/>
    <p:sldId id="687" r:id="rId14"/>
    <p:sldId id="688" r:id="rId15"/>
    <p:sldId id="689" r:id="rId16"/>
    <p:sldId id="1306" r:id="rId17"/>
    <p:sldId id="1328" r:id="rId18"/>
    <p:sldId id="1308" r:id="rId19"/>
    <p:sldId id="1309" r:id="rId20"/>
    <p:sldId id="1310" r:id="rId21"/>
    <p:sldId id="1312" r:id="rId22"/>
    <p:sldId id="1313" r:id="rId23"/>
    <p:sldId id="1314" r:id="rId24"/>
    <p:sldId id="1315" r:id="rId25"/>
    <p:sldId id="1316" r:id="rId26"/>
    <p:sldId id="1317" r:id="rId27"/>
    <p:sldId id="1318" r:id="rId28"/>
    <p:sldId id="1319" r:id="rId29"/>
    <p:sldId id="1320" r:id="rId30"/>
    <p:sldId id="1321" r:id="rId31"/>
    <p:sldId id="1322" r:id="rId32"/>
    <p:sldId id="1323" r:id="rId33"/>
    <p:sldId id="1324" r:id="rId34"/>
    <p:sldId id="1325" r:id="rId35"/>
    <p:sldId id="1326" r:id="rId36"/>
    <p:sldId id="1327" r:id="rId37"/>
    <p:sldId id="1289" r:id="rId38"/>
    <p:sldId id="587" r:id="rId39"/>
    <p:sldId id="590" r:id="rId40"/>
    <p:sldId id="1264" r:id="rId41"/>
    <p:sldId id="591" r:id="rId42"/>
    <p:sldId id="1265" r:id="rId43"/>
    <p:sldId id="1290" r:id="rId44"/>
    <p:sldId id="1267" r:id="rId45"/>
    <p:sldId id="1268" r:id="rId46"/>
    <p:sldId id="1269" r:id="rId47"/>
    <p:sldId id="1270" r:id="rId48"/>
    <p:sldId id="1291" r:id="rId49"/>
    <p:sldId id="1272" r:id="rId50"/>
    <p:sldId id="1292" r:id="rId51"/>
    <p:sldId id="1293" r:id="rId52"/>
    <p:sldId id="1294" r:id="rId53"/>
    <p:sldId id="1295" r:id="rId54"/>
    <p:sldId id="1296" r:id="rId55"/>
    <p:sldId id="1278" r:id="rId56"/>
    <p:sldId id="1279" r:id="rId57"/>
    <p:sldId id="1297" r:id="rId58"/>
    <p:sldId id="1298" r:id="rId59"/>
    <p:sldId id="1299" r:id="rId60"/>
    <p:sldId id="1300" r:id="rId61"/>
    <p:sldId id="460" r:id="rId62"/>
    <p:sldId id="815" r:id="rId63"/>
    <p:sldId id="1301" r:id="rId64"/>
    <p:sldId id="811" r:id="rId65"/>
    <p:sldId id="480" r:id="rId66"/>
    <p:sldId id="819" r:id="rId67"/>
    <p:sldId id="821" r:id="rId68"/>
    <p:sldId id="820" r:id="rId69"/>
    <p:sldId id="1284" r:id="rId70"/>
    <p:sldId id="1285" r:id="rId71"/>
    <p:sldId id="1302" r:id="rId72"/>
    <p:sldId id="465" r:id="rId73"/>
    <p:sldId id="466" r:id="rId74"/>
    <p:sldId id="467" r:id="rId75"/>
    <p:sldId id="468" r:id="rId76"/>
    <p:sldId id="477" r:id="rId77"/>
    <p:sldId id="469" r:id="rId78"/>
    <p:sldId id="1288" r:id="rId79"/>
    <p:sldId id="498" r:id="rId80"/>
    <p:sldId id="499" r:id="rId81"/>
    <p:sldId id="500" r:id="rId82"/>
    <p:sldId id="501" r:id="rId83"/>
    <p:sldId id="502" r:id="rId84"/>
    <p:sldId id="503" r:id="rId85"/>
    <p:sldId id="470" r:id="rId86"/>
    <p:sldId id="471" r:id="rId87"/>
    <p:sldId id="1304" r:id="rId88"/>
    <p:sldId id="1235" r:id="rId89"/>
    <p:sldId id="1303" r:id="rId90"/>
    <p:sldId id="1256" r:id="rId91"/>
    <p:sldId id="1239" r:id="rId92"/>
    <p:sldId id="1240" r:id="rId93"/>
    <p:sldId id="1241" r:id="rId94"/>
    <p:sldId id="1242" r:id="rId95"/>
    <p:sldId id="268" r:id="rId96"/>
    <p:sldId id="1243" r:id="rId97"/>
    <p:sldId id="270" r:id="rId98"/>
    <p:sldId id="1244" r:id="rId99"/>
    <p:sldId id="271" r:id="rId100"/>
    <p:sldId id="272" r:id="rId101"/>
    <p:sldId id="1245" r:id="rId102"/>
    <p:sldId id="325" r:id="rId103"/>
    <p:sldId id="1246" r:id="rId104"/>
    <p:sldId id="1247" r:id="rId105"/>
    <p:sldId id="276" r:id="rId106"/>
    <p:sldId id="1248" r:id="rId107"/>
    <p:sldId id="1249" r:id="rId108"/>
    <p:sldId id="330" r:id="rId109"/>
    <p:sldId id="277" r:id="rId110"/>
    <p:sldId id="278" r:id="rId111"/>
    <p:sldId id="279" r:id="rId112"/>
    <p:sldId id="1250" r:id="rId113"/>
    <p:sldId id="375" r:id="rId114"/>
    <p:sldId id="334" r:id="rId115"/>
    <p:sldId id="341" r:id="rId116"/>
    <p:sldId id="1251" r:id="rId117"/>
    <p:sldId id="1252" r:id="rId118"/>
    <p:sldId id="1253" r:id="rId119"/>
    <p:sldId id="1254" r:id="rId120"/>
    <p:sldId id="1255" r:id="rId121"/>
    <p:sldId id="1257" r:id="rId122"/>
    <p:sldId id="1258" r:id="rId123"/>
    <p:sldId id="259" r:id="rId124"/>
    <p:sldId id="425" r:id="rId125"/>
    <p:sldId id="260" r:id="rId126"/>
    <p:sldId id="1259" r:id="rId127"/>
    <p:sldId id="262" r:id="rId128"/>
    <p:sldId id="263" r:id="rId129"/>
    <p:sldId id="264" r:id="rId130"/>
    <p:sldId id="434" r:id="rId131"/>
    <p:sldId id="1260" r:id="rId132"/>
    <p:sldId id="1261" r:id="rId133"/>
    <p:sldId id="1262" r:id="rId134"/>
    <p:sldId id="327" r:id="rId135"/>
    <p:sldId id="381" r:id="rId136"/>
    <p:sldId id="382" r:id="rId137"/>
    <p:sldId id="383" r:id="rId138"/>
    <p:sldId id="384" r:id="rId139"/>
    <p:sldId id="416" r:id="rId140"/>
    <p:sldId id="387" r:id="rId14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9"/>
    <p:restoredTop sz="97039"/>
  </p:normalViewPr>
  <p:slideViewPr>
    <p:cSldViewPr snapToObjects="1">
      <p:cViewPr varScale="1">
        <p:scale>
          <a:sx n="153" d="100"/>
          <a:sy n="153" d="100"/>
        </p:scale>
        <p:origin x="69" y="21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942C640B-4DB0-B04B-90ED-95B539ABB769}" type="presOf" srcId="{4EB6C1DE-40FA-6345-8410-3A15BB534E97}" destId="{BCE40787-FA57-EC43-B7F8-EDA7FDEDF9EB}" srcOrd="0" destOrd="0" presId="urn:microsoft.com/office/officeart/2005/8/layout/orgChart1"/>
    <dgm:cxn modelId="{A5244B0B-61BC-054F-BF5F-894632FD8516}" type="presOf" srcId="{99634639-BB54-1B4A-B93A-F27BAA15C466}" destId="{6995C647-3643-0D44-95D2-44B4944CC97D}" srcOrd="1"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D12EC5D-7548-244C-8442-E0BA09C5B16E}" type="presOf" srcId="{EF31EA80-8826-2C4D-A7B2-F3E689396DEB}" destId="{8B293187-45AE-134C-AD3E-91F2C0BC1D1E}" srcOrd="0" destOrd="0" presId="urn:microsoft.com/office/officeart/2005/8/layout/orgChart1"/>
    <dgm:cxn modelId="{2CBD8643-60A9-DC41-BA3E-48B26FCDE2EB}" type="presOf" srcId="{0510E86D-1CC6-CF42-B125-CAE6C104A55B}" destId="{5F3B5918-3E3F-CE4C-AB83-E00D4099AA39}"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4/28/2022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86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2430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05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32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518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8626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8874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634469440"/>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0388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79745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4/28/2022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4415663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506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896829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982525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559077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30343489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50119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7453239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6850539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15483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4/28/2022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549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30137166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2882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9490806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1911151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6869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3808016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573874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6001440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461425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4/28/2022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40442054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811484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82407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4933274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9218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4/28/2022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12054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4/28/2022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2.jpe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image" Target="../media/image2.jpe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theme" Target="../theme/theme5.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14: Big Data, Scalability, BASE</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 id="2147493779"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1" r:id="rId12"/>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506692"/>
      </p:ext>
    </p:extLst>
  </p:cSld>
  <p:clrMap bg1="lt1" tx1="dk1" bg2="lt2" tx2="dk2" accent1="accent1" accent2="accent2" accent3="accent3" accent4="accent4" accent5="accent5" accent6="accent6" hlink="hlink" folHlink="folHlink"/>
  <p:sldLayoutIdLst>
    <p:sldLayoutId id="2147493764" r:id="rId1"/>
    <p:sldLayoutId id="2147493765" r:id="rId2"/>
    <p:sldLayoutId id="2147493766" r:id="rId3"/>
    <p:sldLayoutId id="2147493767" r:id="rId4"/>
    <p:sldLayoutId id="2147493768" r:id="rId5"/>
    <p:sldLayoutId id="2147493769" r:id="rId6"/>
    <p:sldLayoutId id="2147493770" r:id="rId7"/>
    <p:sldLayoutId id="2147493771" r:id="rId8"/>
    <p:sldLayoutId id="2147493772" r:id="rId9"/>
    <p:sldLayoutId id="2147493773" r:id="rId10"/>
    <p:sldLayoutId id="2147493774" r:id="rId11"/>
    <p:sldLayoutId id="2147493775" r:id="rId12"/>
    <p:sldLayoutId id="2147493776" r:id="rId13"/>
    <p:sldLayoutId id="214749377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271915"/>
      </p:ext>
    </p:extLst>
  </p:cSld>
  <p:clrMap bg1="lt1" tx1="dk1" bg2="lt2" tx2="dk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8.xml"/><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39.xml"/><Relationship Id="rId4" Type="http://schemas.openxmlformats.org/officeDocument/2006/relationships/image" Target="../media/image13.sv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39.xml"/><Relationship Id="rId4" Type="http://schemas.openxmlformats.org/officeDocument/2006/relationships/image" Target="../media/image15.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39.xml"/><Relationship Id="rId4" Type="http://schemas.openxmlformats.org/officeDocument/2006/relationships/image" Target="../media/image13.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4.xml"/><Relationship Id="rId1" Type="http://schemas.openxmlformats.org/officeDocument/2006/relationships/slideLayout" Target="../slideLayouts/slideLayout39.xml"/><Relationship Id="rId4" Type="http://schemas.openxmlformats.org/officeDocument/2006/relationships/image" Target="../media/image17.emf"/></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tiff"/><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tiff"/></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5" Type="http://schemas.openxmlformats.org/officeDocument/2006/relationships/image" Target="../media/image42.tiff"/><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49.svg"/></Relationships>
</file>

<file path=ppt/slides/_rels/slide6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52.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svg"/></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63.sv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image" Target="../media/image72.emf"/></Relationships>
</file>

<file path=ppt/slides/_rels/slide9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a:t>
            </a:r>
            <a:br>
              <a:rPr lang="en-US" altLang="en-US" sz="2800" i="1" dirty="0"/>
            </a:br>
            <a:r>
              <a:rPr lang="en-US" altLang="en-US" sz="2800" i="1" dirty="0"/>
              <a:t>Spring 2022</a:t>
            </a:r>
          </a:p>
          <a:p>
            <a:pPr algn="ctr"/>
            <a:br>
              <a:rPr lang="en-US" altLang="en-US" sz="2800" i="1" dirty="0"/>
            </a:br>
            <a:r>
              <a:rPr lang="en-US" altLang="en-US" sz="2800" b="1" i="1" dirty="0"/>
              <a:t>Lecture 14: BASE, Scalability,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Locking</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85691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dirty="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33450825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26274818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1649027" y="762857"/>
            <a:ext cx="2219478" cy="4022333"/>
          </a:xfrm>
        </p:spPr>
        <p:txBody>
          <a:bodyPr/>
          <a:lstStyle/>
          <a:p>
            <a:r>
              <a:rPr lang="en-IN" dirty="0"/>
              <a:t>Grants omitted in rest of chapter</a:t>
            </a:r>
          </a:p>
          <a:p>
            <a:pPr lvl="1"/>
            <a:r>
              <a:rPr lang="en-IN" dirty="0"/>
              <a:t>Assume grant happens just before the next instruction following lock request</a:t>
            </a:r>
          </a:p>
          <a:p>
            <a:r>
              <a:rPr lang="en-IN" dirty="0"/>
              <a:t>This schedule is not serializable (why?)</a:t>
            </a:r>
          </a:p>
          <a:p>
            <a:r>
              <a:rPr lang="en-US" altLang="en-US" dirty="0"/>
              <a:t>A  </a:t>
            </a:r>
            <a:r>
              <a:rPr lang="en-US" altLang="en-US" b="1" dirty="0">
                <a:solidFill>
                  <a:srgbClr val="002060"/>
                </a:solidFill>
              </a:rPr>
              <a:t>locking protocol</a:t>
            </a:r>
            <a:r>
              <a:rPr lang="en-US" altLang="en-US" dirty="0">
                <a:solidFill>
                  <a:srgbClr val="002060"/>
                </a:solidFill>
              </a:rPr>
              <a:t> </a:t>
            </a:r>
            <a:r>
              <a:rPr lang="en-US" altLang="en-US" dirty="0"/>
              <a:t>is a set of rules followed by all transactions while requesting and releasing locks.</a:t>
            </a:r>
          </a:p>
          <a:p>
            <a:r>
              <a:rPr lang="en-US" altLang="en-US" dirty="0"/>
              <a:t>Locking protocols enforce serializability by restricting the set of possible schedules.</a:t>
            </a:r>
          </a:p>
        </p:txBody>
      </p:sp>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9189" y="728523"/>
            <a:ext cx="3430079" cy="3599466"/>
          </a:xfrm>
          <a:prstGeom prst="rect">
            <a:avLst/>
          </a:prstGeom>
        </p:spPr>
      </p:pic>
    </p:spTree>
    <p:extLst>
      <p:ext uri="{BB962C8B-B14F-4D97-AF65-F5344CB8AC3E}">
        <p14:creationId xmlns:p14="http://schemas.microsoft.com/office/powerpoint/2010/main" val="35191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defTabSz="685800" eaLnBrk="0" hangingPunct="0"/>
              <a:r>
                <a:rPr lang="en-IN" sz="1200" dirty="0">
                  <a:solidFill>
                    <a:srgbClr val="000000"/>
                  </a:solidFill>
                  <a:latin typeface="Helvetica" panose="020B0604020202020204" pitchFamily="34" charset="0"/>
                  <a:ea typeface="MS PGothic" panose="020B0600070205080204" pitchFamily="34" charset="-128"/>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defTabSz="685800" eaLnBrk="0" hangingPunct="0"/>
              <a:r>
                <a:rPr lang="en-IN" sz="1200" dirty="0">
                  <a:solidFill>
                    <a:srgbClr val="000000"/>
                  </a:solidFill>
                  <a:latin typeface="Helvetica" panose="020B0604020202020204" pitchFamily="34" charset="0"/>
                  <a:ea typeface="MS PGothic" panose="020B0600070205080204" pitchFamily="34" charset="-128"/>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8336016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dirty="0">
                <a:solidFill>
                  <a:srgbClr val="000000"/>
                </a:solidFill>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dirty="0">
                <a:solidFill>
                  <a:srgbClr val="000000"/>
                </a:solidFill>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extLst>
      <p:ext uri="{BB962C8B-B14F-4D97-AF65-F5344CB8AC3E}">
        <p14:creationId xmlns:p14="http://schemas.microsoft.com/office/powerpoint/2010/main" val="240329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380999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0E6AB-8DAB-4321-B47F-1ABFA33BEEC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07946F2-BD7D-4687-9A72-68B467FD8171}"/>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5648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extLst>
      <p:ext uri="{BB962C8B-B14F-4D97-AF65-F5344CB8AC3E}">
        <p14:creationId xmlns:p14="http://schemas.microsoft.com/office/powerpoint/2010/main" val="417203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extLst>
      <p:ext uri="{BB962C8B-B14F-4D97-AF65-F5344CB8AC3E}">
        <p14:creationId xmlns:p14="http://schemas.microsoft.com/office/powerpoint/2010/main" val="819075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extLst>
      <p:ext uri="{BB962C8B-B14F-4D97-AF65-F5344CB8AC3E}">
        <p14:creationId xmlns:p14="http://schemas.microsoft.com/office/powerpoint/2010/main" val="339107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extLst>
      <p:ext uri="{BB962C8B-B14F-4D97-AF65-F5344CB8AC3E}">
        <p14:creationId xmlns:p14="http://schemas.microsoft.com/office/powerpoint/2010/main" val="145074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2912877" y="819150"/>
            <a:ext cx="3274038" cy="2062103"/>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3200" dirty="0">
                <a:solidFill>
                  <a:prstClr val="white"/>
                </a:solidFill>
              </a:rPr>
              <a:t>(Additional Topics)</a:t>
            </a:r>
            <a:endPar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1768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CAP, BASE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2764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Scalability, Availability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0907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53293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997477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lvl="0" algn="ctr">
              <a:defRPr/>
            </a:pPr>
            <a:r>
              <a:rPr lang="en-US" altLang="en-US" sz="3200" i="1" dirty="0">
                <a:solidFill>
                  <a:prstClr val="white"/>
                </a:solidFill>
              </a:rPr>
              <a:t>Concepts</a:t>
            </a:r>
          </a:p>
          <a:p>
            <a:pPr lvl="0" algn="ctr">
              <a:defRPr/>
            </a:pPr>
            <a:r>
              <a:rPr lang="en-US" altLang="en-US" sz="3200" i="1" dirty="0">
                <a:solidFill>
                  <a:prstClr val="white"/>
                </a:solidFill>
              </a:rPr>
              <a:t>Schema Design Tradeoffs</a:t>
            </a:r>
            <a:br>
              <a:rPr lang="en-US" altLang="en-US" sz="3200" i="1" dirty="0">
                <a:solidFill>
                  <a:prstClr val="white"/>
                </a:solidFill>
              </a:rPr>
            </a:br>
            <a:r>
              <a:rPr lang="en-US" altLang="en-US" sz="3200" i="1" dirty="0">
                <a:solidFill>
                  <a:prstClr val="white"/>
                </a:solidFill>
              </a:rPr>
              <a:t>Data Warehouse, Data Lake, ETL</a:t>
            </a:r>
            <a:endParaRPr lang="en-US" altLang="en-US" i="1" dirty="0">
              <a:solidFill>
                <a:prstClr val="white"/>
              </a:solidFill>
            </a:endParaRPr>
          </a:p>
        </p:txBody>
      </p:sp>
    </p:spTree>
    <p:extLst>
      <p:ext uri="{BB962C8B-B14F-4D97-AF65-F5344CB8AC3E}">
        <p14:creationId xmlns:p14="http://schemas.microsoft.com/office/powerpoint/2010/main" val="246176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dirty="0"/>
              <a:t>Data Mining </a:t>
            </a:r>
          </a:p>
          <a:p>
            <a:r>
              <a:rPr lang="en-US" altLang="en-US"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600767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3001812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82340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3435005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837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r>
              <a:rPr lang="en-US" sz="1100" b="1" dirty="0"/>
              <a:t>https://</a:t>
            </a:r>
            <a:r>
              <a:rPr lang="en-US" sz="1100" b="1" dirty="0" err="1"/>
              <a:t>www.grazitti.com</a:t>
            </a:r>
            <a:r>
              <a:rPr lang="en-US" sz="1100" b="1" dirty="0"/>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r>
              <a:rPr lang="en-US" sz="1400" b="1" dirty="0"/>
              <a:t>https://</a:t>
            </a:r>
            <a:r>
              <a:rPr lang="en-US" sz="1400" b="1" dirty="0" err="1"/>
              <a:t>panoply.io</a:t>
            </a:r>
            <a:r>
              <a:rPr lang="en-US" sz="1400" b="1" dirty="0"/>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2500600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1823098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298960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832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1342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172570" y="527035"/>
            <a:ext cx="7467600" cy="2287802"/>
          </a:xfrm>
        </p:spPr>
        <p:txBody>
          <a:bodyPr/>
          <a:lstStyle/>
          <a:p>
            <a:r>
              <a:rPr lang="en-US" altLang="en-US" sz="1600" dirty="0"/>
              <a:t>Current generation execution engines </a:t>
            </a:r>
          </a:p>
          <a:p>
            <a:pPr lvl="1"/>
            <a:r>
              <a:rPr lang="en-US" altLang="en-US" sz="1400" dirty="0"/>
              <a:t>natively support algebraic operations such as joins, aggregation, etc. natively.</a:t>
            </a:r>
          </a:p>
          <a:p>
            <a:pPr lvl="1"/>
            <a:r>
              <a:rPr lang="en-US" altLang="en-US" sz="1400" dirty="0"/>
              <a:t>Allow users to create their </a:t>
            </a:r>
            <a:r>
              <a:rPr lang="en-US" altLang="en-US" sz="1400" dirty="0">
                <a:solidFill>
                  <a:srgbClr val="FF0000"/>
                </a:solidFill>
              </a:rPr>
              <a:t>own algebraic operators</a:t>
            </a:r>
          </a:p>
          <a:p>
            <a:pPr lvl="1"/>
            <a:r>
              <a:rPr lang="en-US" altLang="en-US" sz="1400" dirty="0"/>
              <a:t>Support trees of algebraic operators that can be executed on </a:t>
            </a:r>
            <a:r>
              <a:rPr lang="en-US" altLang="en-US" sz="1400" dirty="0">
                <a:solidFill>
                  <a:srgbClr val="FF0000"/>
                </a:solidFill>
              </a:rPr>
              <a:t>multiple nodes in parallel</a:t>
            </a:r>
          </a:p>
          <a:p>
            <a:r>
              <a:rPr lang="en-US" altLang="en-US" sz="1600" dirty="0"/>
              <a:t>E.g. Apache </a:t>
            </a:r>
            <a:r>
              <a:rPr lang="en-US" altLang="en-US" sz="1600" dirty="0" err="1"/>
              <a:t>Tez</a:t>
            </a:r>
            <a:r>
              <a:rPr lang="en-US" altLang="en-US" sz="1600" dirty="0"/>
              <a:t>, Spark</a:t>
            </a:r>
          </a:p>
          <a:p>
            <a:pPr lvl="1"/>
            <a:r>
              <a:rPr lang="en-US" altLang="en-US" sz="1400" dirty="0" err="1"/>
              <a:t>Tex</a:t>
            </a:r>
            <a:r>
              <a:rPr lang="en-US" altLang="en-US" sz="1400" dirty="0"/>
              <a:t> provides low level API; Hive on </a:t>
            </a:r>
            <a:r>
              <a:rPr lang="en-US" altLang="en-US" sz="1400" dirty="0" err="1"/>
              <a:t>Tez</a:t>
            </a:r>
            <a:r>
              <a:rPr lang="en-US" altLang="en-US" sz="1400" dirty="0"/>
              <a:t> compiles SQL to </a:t>
            </a:r>
            <a:r>
              <a:rPr lang="en-US" altLang="en-US" sz="1400" dirty="0" err="1"/>
              <a:t>Tez</a:t>
            </a:r>
            <a:endParaRPr lang="en-US" altLang="en-US" sz="1400" dirty="0"/>
          </a:p>
          <a:p>
            <a:pPr lvl="1"/>
            <a:r>
              <a:rPr lang="en-IN" sz="1400"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40820" y="2647950"/>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
        <p:nvSpPr>
          <p:cNvPr id="5" name="TextBox 4">
            <a:extLst>
              <a:ext uri="{FF2B5EF4-FFF2-40B4-BE49-F238E27FC236}">
                <a16:creationId xmlns:a16="http://schemas.microsoft.com/office/drawing/2014/main" id="{6D98DA99-282D-30C8-01F9-E32C63597083}"/>
              </a:ext>
            </a:extLst>
          </p:cNvPr>
          <p:cNvSpPr txBox="1"/>
          <p:nvPr/>
        </p:nvSpPr>
        <p:spPr>
          <a:xfrm>
            <a:off x="8013246" y="1123950"/>
            <a:ext cx="978354" cy="646331"/>
          </a:xfrm>
          <a:prstGeom prst="rect">
            <a:avLst/>
          </a:prstGeom>
          <a:noFill/>
        </p:spPr>
        <p:txBody>
          <a:bodyPr wrap="square">
            <a:spAutoFit/>
          </a:bodyPr>
          <a:lstStyle/>
          <a:p>
            <a:pPr algn="l"/>
            <a:r>
              <a:rPr lang="en-US" sz="1200" b="0" i="0" dirty="0">
                <a:effectLst/>
                <a:latin typeface="Arial" panose="020B0604020202020204" pitchFamily="34" charset="0"/>
              </a:rPr>
              <a:t>Resilient</a:t>
            </a:r>
            <a:br>
              <a:rPr lang="en-US" sz="1200" b="0" i="0" dirty="0">
                <a:effectLst/>
                <a:latin typeface="Arial" panose="020B0604020202020204" pitchFamily="34" charset="0"/>
              </a:rPr>
            </a:br>
            <a:r>
              <a:rPr lang="en-US" sz="1200" b="0" i="0" dirty="0">
                <a:effectLst/>
                <a:latin typeface="Arial" panose="020B0604020202020204" pitchFamily="34" charset="0"/>
              </a:rPr>
              <a:t>Distributed</a:t>
            </a:r>
            <a:br>
              <a:rPr lang="en-US" sz="1200" b="0" i="0" dirty="0">
                <a:effectLst/>
                <a:latin typeface="Arial" panose="020B0604020202020204" pitchFamily="34" charset="0"/>
              </a:rPr>
            </a:br>
            <a:r>
              <a:rPr lang="en-US" sz="1200" b="0" i="0" dirty="0">
                <a:effectLst/>
                <a:latin typeface="Arial" panose="020B0604020202020204" pitchFamily="34" charset="0"/>
              </a:rPr>
              <a:t>Datasets</a:t>
            </a:r>
          </a:p>
        </p:txBody>
      </p:sp>
    </p:spTree>
    <p:extLst>
      <p:ext uri="{BB962C8B-B14F-4D97-AF65-F5344CB8AC3E}">
        <p14:creationId xmlns:p14="http://schemas.microsoft.com/office/powerpoint/2010/main" val="502887133"/>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dirty="0">
                <a:solidFill>
                  <a:prstClr val="black"/>
                </a:solidFill>
              </a:rPr>
              <a:t>You can define levels of parallelism that</a:t>
            </a:r>
            <a:br>
              <a:rPr lang="en-US" sz="1400" dirty="0">
                <a:solidFill>
                  <a:prstClr val="black"/>
                </a:solidFill>
              </a:rPr>
            </a:br>
            <a:r>
              <a:rPr lang="en-US" sz="1400" dirty="0">
                <a:solidFill>
                  <a:prstClr val="black"/>
                </a:solidFill>
              </a:rPr>
              <a:t>the infrastructure manages.</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Consider the IMDB dataset. We should convert (other conversion needed)</a:t>
            </a:r>
          </a:p>
          <a:p>
            <a:endParaRPr lang="en-US" sz="1800" dirty="0"/>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2890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398464" y="2902534"/>
            <a:ext cx="7661275" cy="1469232"/>
          </a:xfrm>
        </p:spPr>
        <p:txBody>
          <a:bodyPr/>
          <a:lstStyle/>
          <a:p>
            <a:r>
              <a:rPr lang="en-US" altLang="en-US" sz="1400" dirty="0"/>
              <a:t>The table above is an example of a </a:t>
            </a:r>
            <a:r>
              <a:rPr lang="en-US" altLang="en-US" sz="1400" b="1" dirty="0">
                <a:solidFill>
                  <a:srgbClr val="002060"/>
                </a:solidFill>
              </a:rPr>
              <a:t>cross-tabulation</a:t>
            </a:r>
            <a:r>
              <a:rPr lang="en-US" altLang="en-US" sz="1400" dirty="0">
                <a:solidFill>
                  <a:srgbClr val="000099"/>
                </a:solidFill>
              </a:rPr>
              <a:t> </a:t>
            </a:r>
            <a:r>
              <a:rPr lang="en-US" altLang="en-US" sz="1400" dirty="0"/>
              <a:t>(</a:t>
            </a:r>
            <a:r>
              <a:rPr lang="en-US" altLang="en-US" sz="1400" b="1" dirty="0">
                <a:solidFill>
                  <a:srgbClr val="002060"/>
                </a:solidFill>
              </a:rPr>
              <a:t>cross-tab</a:t>
            </a:r>
            <a:r>
              <a:rPr lang="en-US" altLang="en-US" sz="1400" dirty="0"/>
              <a:t>), also referred to as a </a:t>
            </a:r>
            <a:r>
              <a:rPr lang="en-US" altLang="en-US" sz="1400" b="1" dirty="0">
                <a:solidFill>
                  <a:srgbClr val="002060"/>
                </a:solidFill>
              </a:rPr>
              <a:t>pivot-table</a:t>
            </a:r>
            <a:r>
              <a:rPr lang="en-US" altLang="en-US" sz="1400" dirty="0"/>
              <a:t>.</a:t>
            </a:r>
          </a:p>
          <a:p>
            <a:pPr lvl="1"/>
            <a:r>
              <a:rPr lang="en-US" altLang="en-US" sz="1400" dirty="0"/>
              <a:t>Values for one of the dimension attributes form the row headers</a:t>
            </a:r>
          </a:p>
          <a:p>
            <a:pPr lvl="1"/>
            <a:r>
              <a:rPr lang="en-US" altLang="en-US" sz="1400" dirty="0"/>
              <a:t>Values for another dimension attribute form the column headers</a:t>
            </a:r>
          </a:p>
          <a:p>
            <a:pPr lvl="1"/>
            <a:r>
              <a:rPr lang="en-US" altLang="en-US" sz="1400" dirty="0"/>
              <a:t>Other dimension attributes are listed on top</a:t>
            </a:r>
          </a:p>
          <a:p>
            <a:pPr lvl="1"/>
            <a:r>
              <a:rPr lang="en-US" altLang="en-US" sz="1400" dirty="0"/>
              <a:t>Values in individual cells are (aggregates of) the values of the </a:t>
            </a:r>
            <a:br>
              <a:rPr lang="en-US" altLang="en-US" sz="1400" dirty="0"/>
            </a:br>
            <a:r>
              <a:rPr lang="en-US" altLang="en-US" sz="1400"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b="1">
              <a:solidFill>
                <a:srgbClr val="000000"/>
              </a:solidFill>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500" dirty="0">
              <a:solidFill>
                <a:srgbClr val="000000"/>
              </a:solidFill>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algn="ctr"/>
            <a:r>
              <a:rPr lang="en-US" dirty="0"/>
              <a:t>Another dimension could be ...</a:t>
            </a:r>
            <a:br>
              <a:rPr lang="en-US" dirty="0"/>
            </a:br>
            <a:r>
              <a:rPr lang="en-US" dirty="0"/>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209800" y="210020"/>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57400" y="361950"/>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1905000" y="361950"/>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93426" y="361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a:xfrm>
            <a:off x="814389" y="666750"/>
            <a:ext cx="7661275" cy="3677840"/>
          </a:xfrm>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i="1" dirty="0">
              <a:solidFill>
                <a:srgbClr val="000000"/>
              </a:solidFill>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814389" y="820342"/>
            <a:ext cx="3452811" cy="3677840"/>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350" dirty="0">
              <a:solidFill>
                <a:srgbClr val="000000"/>
              </a:solidFill>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284" y="552450"/>
            <a:ext cx="8839200" cy="4038600"/>
          </a:xfrm>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7" name="TextBox 6">
            <a:extLst>
              <a:ext uri="{FF2B5EF4-FFF2-40B4-BE49-F238E27FC236}">
                <a16:creationId xmlns:a16="http://schemas.microsoft.com/office/drawing/2014/main" id="{41547721-7BA8-F250-2C20-5111978D4D10}"/>
              </a:ext>
            </a:extLst>
          </p:cNvPr>
          <p:cNvSpPr txBox="1"/>
          <p:nvPr/>
        </p:nvSpPr>
        <p:spPr>
          <a:xfrm>
            <a:off x="1893887" y="1777425"/>
            <a:ext cx="5356225" cy="5847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43387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BDDCB6-E437-114A-8714-FE7785901D71}"/>
              </a:ext>
            </a:extLst>
          </p:cNvPr>
          <p:cNvSpPr>
            <a:spLocks noGrp="1"/>
          </p:cNvSpPr>
          <p:nvPr>
            <p:ph idx="1"/>
          </p:nvPr>
        </p:nvSpPr>
        <p:spPr>
          <a:xfrm>
            <a:off x="5181600" y="742950"/>
            <a:ext cx="3886200" cy="4114800"/>
          </a:xfrm>
        </p:spPr>
        <p:txBody>
          <a:bodyPr/>
          <a:lstStyle/>
          <a:p>
            <a:r>
              <a:rPr lang="en-US" sz="1600" dirty="0"/>
              <a:t>This schema is “good” relative</a:t>
            </a:r>
          </a:p>
          <a:p>
            <a:pPr lvl="1"/>
            <a:r>
              <a:rPr lang="en-US" sz="1400" dirty="0"/>
              <a:t>To normalization.</a:t>
            </a:r>
          </a:p>
          <a:p>
            <a:pPr lvl="1"/>
            <a:r>
              <a:rPr lang="en-US" sz="1400" dirty="0"/>
              <a:t>Avoiding update anomalies.</a:t>
            </a:r>
          </a:p>
          <a:p>
            <a:r>
              <a:rPr lang="en-US" sz="1600" dirty="0"/>
              <a:t>Common, intuitive decision support and insight queries require a lot of</a:t>
            </a:r>
          </a:p>
          <a:p>
            <a:pPr lvl="1"/>
            <a:r>
              <a:rPr lang="en-US" sz="1400" dirty="0"/>
              <a:t>JOINs</a:t>
            </a:r>
          </a:p>
          <a:p>
            <a:pPr lvl="1"/>
            <a:r>
              <a:rPr lang="en-US" sz="1400" dirty="0"/>
              <a:t>Aggregates</a:t>
            </a:r>
          </a:p>
          <a:p>
            <a:pPr lvl="1"/>
            <a:r>
              <a:rPr lang="en-US" sz="1400" dirty="0"/>
              <a:t>... ...</a:t>
            </a:r>
          </a:p>
          <a:p>
            <a:pPr lvl="1"/>
            <a:r>
              <a:rPr lang="en-US" sz="1400" dirty="0"/>
              <a:t>These operations are slow and can interfere with operational transactions.</a:t>
            </a:r>
          </a:p>
          <a:p>
            <a:r>
              <a:rPr lang="en-US" sz="1600" dirty="0"/>
              <a:t>We will look at some transformation to a decision support schema.</a:t>
            </a:r>
          </a:p>
        </p:txBody>
      </p:sp>
      <p:sp>
        <p:nvSpPr>
          <p:cNvPr id="3" name="Title 2">
            <a:extLst>
              <a:ext uri="{FF2B5EF4-FFF2-40B4-BE49-F238E27FC236}">
                <a16:creationId xmlns:a16="http://schemas.microsoft.com/office/drawing/2014/main" id="{687101A2-0FF9-644C-9CB8-676F7AC6863F}"/>
              </a:ext>
            </a:extLst>
          </p:cNvPr>
          <p:cNvSpPr>
            <a:spLocks noGrp="1"/>
          </p:cNvSpPr>
          <p:nvPr>
            <p:ph type="title"/>
          </p:nvPr>
        </p:nvSpPr>
        <p:spPr/>
        <p:txBody>
          <a:bodyPr/>
          <a:lstStyle/>
          <a:p>
            <a:r>
              <a:rPr lang="en-US" dirty="0"/>
              <a:t>Classic Models</a:t>
            </a:r>
          </a:p>
        </p:txBody>
      </p:sp>
      <p:pic>
        <p:nvPicPr>
          <p:cNvPr id="4" name="Picture 3">
            <a:extLst>
              <a:ext uri="{FF2B5EF4-FFF2-40B4-BE49-F238E27FC236}">
                <a16:creationId xmlns:a16="http://schemas.microsoft.com/office/drawing/2014/main" id="{504A971D-BFBA-704E-BBE3-CF5F4DC7B683}"/>
              </a:ext>
            </a:extLst>
          </p:cNvPr>
          <p:cNvPicPr>
            <a:picLocks noChangeAspect="1"/>
          </p:cNvPicPr>
          <p:nvPr/>
        </p:nvPicPr>
        <p:blipFill>
          <a:blip r:embed="rId2"/>
          <a:stretch>
            <a:fillRect/>
          </a:stretch>
        </p:blipFill>
        <p:spPr>
          <a:xfrm>
            <a:off x="172570" y="590550"/>
            <a:ext cx="4840843" cy="3867150"/>
          </a:xfrm>
          <a:prstGeom prst="rect">
            <a:avLst/>
          </a:prstGeom>
        </p:spPr>
      </p:pic>
    </p:spTree>
    <p:extLst>
      <p:ext uri="{BB962C8B-B14F-4D97-AF65-F5344CB8AC3E}">
        <p14:creationId xmlns:p14="http://schemas.microsoft.com/office/powerpoint/2010/main" val="3282230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07900" y="1786920"/>
            <a:ext cx="3128229"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(Detailed Backup)</a:t>
            </a:r>
          </a:p>
        </p:txBody>
      </p:sp>
    </p:spTree>
    <p:extLst>
      <p:ext uri="{BB962C8B-B14F-4D97-AF65-F5344CB8AC3E}">
        <p14:creationId xmlns:p14="http://schemas.microsoft.com/office/powerpoint/2010/main" val="2427959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8692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(Details)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03971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9115CE-BA62-4725-A5E8-1D235306309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F7A0014-956D-488C-8A8E-21FE3F6753A8}"/>
              </a:ext>
            </a:extLst>
          </p:cNvPr>
          <p:cNvSpPr>
            <a:spLocks noGrp="1"/>
          </p:cNvSpPr>
          <p:nvPr>
            <p:ph type="title"/>
          </p:nvPr>
        </p:nvSpPr>
        <p:spPr/>
        <p:txBody>
          <a:bodyPr/>
          <a:lstStyle/>
          <a:p>
            <a:r>
              <a:rPr lang="en-US" dirty="0"/>
              <a:t>Let’s Do Some More Examples (In Real Time)</a:t>
            </a:r>
          </a:p>
        </p:txBody>
      </p:sp>
    </p:spTree>
    <p:extLst>
      <p:ext uri="{BB962C8B-B14F-4D97-AF65-F5344CB8AC3E}">
        <p14:creationId xmlns:p14="http://schemas.microsoft.com/office/powerpoint/2010/main" val="36171858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78991</TotalTime>
  <Words>8470</Words>
  <Application>Microsoft Office PowerPoint</Application>
  <PresentationFormat>On-screen Show (16:9)</PresentationFormat>
  <Paragraphs>958</Paragraphs>
  <Slides>133</Slides>
  <Notes>85</Notes>
  <HiddenSlides>2</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133</vt:i4>
      </vt:variant>
    </vt:vector>
  </HeadingPairs>
  <TitlesOfParts>
    <vt:vector size="149" baseType="lpstr">
      <vt:lpstr>Arial</vt:lpstr>
      <vt:lpstr>Calibri</vt:lpstr>
      <vt:lpstr>Century Schoolbook</vt:lpstr>
      <vt:lpstr>Helvetica</vt:lpstr>
      <vt:lpstr>Monotype Sorts</vt:lpstr>
      <vt:lpstr>Museo For Dell</vt:lpstr>
      <vt:lpstr>Museo Sans For Dell</vt:lpstr>
      <vt:lpstr>Stencil</vt:lpstr>
      <vt:lpstr>Times New Roman</vt:lpstr>
      <vt:lpstr>Webdings</vt:lpstr>
      <vt:lpstr>Wingdings</vt:lpstr>
      <vt:lpstr>Office Theme</vt:lpstr>
      <vt:lpstr>2_db-5-grey</vt:lpstr>
      <vt:lpstr>2_db</vt:lpstr>
      <vt:lpstr>db</vt:lpstr>
      <vt:lpstr>1_db</vt:lpstr>
      <vt:lpstr>PowerPoint Presentation</vt:lpstr>
      <vt:lpstr>Contents</vt:lpstr>
      <vt:lpstr>PowerPoint Presentation</vt:lpstr>
      <vt:lpstr>PowerPoint Presentation</vt:lpstr>
      <vt:lpstr>Core Transaction Concept is ACID Properties</vt:lpstr>
      <vt:lpstr>MySQL (Locking) Isolation</vt:lpstr>
      <vt:lpstr>Isolation Levels  (https://en.wikipedia.org/wiki/Isolation_(database_systems)</vt:lpstr>
      <vt:lpstr>In Databases, Cursors Define Isolation </vt:lpstr>
      <vt:lpstr>Let’s Do Some More Examples (In Real Time)</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PowerPoint Presentation</vt:lpstr>
      <vt:lpstr>Wide Flat Tables</vt:lpstr>
      <vt:lpstr>Chapter 20: Data Analysis </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Spark/PySpark</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Classic Models</vt:lpstr>
      <vt:lpstr>PowerPoint Presentation</vt:lpstr>
      <vt:lpstr>PowerPoint Presentation</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Lock-Based Protocols</vt:lpstr>
      <vt:lpstr>Lock-Based Protocols (Cont.)</vt:lpstr>
      <vt:lpstr>Lock-Based Protocols (Cont.)</vt:lpstr>
      <vt:lpstr>Schedule With Lock Grants</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792</cp:revision>
  <cp:lastPrinted>2018-11-15T21:01:50Z</cp:lastPrinted>
  <dcterms:created xsi:type="dcterms:W3CDTF">2010-04-12T23:12:02Z</dcterms:created>
  <dcterms:modified xsi:type="dcterms:W3CDTF">2022-04-28T19:02:48Z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